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7" r:id="rId2"/>
    <p:sldId id="320" r:id="rId3"/>
    <p:sldId id="321" r:id="rId4"/>
    <p:sldId id="322" r:id="rId5"/>
    <p:sldId id="379" r:id="rId6"/>
    <p:sldId id="323" r:id="rId7"/>
    <p:sldId id="326" r:id="rId8"/>
    <p:sldId id="327" r:id="rId9"/>
    <p:sldId id="328" r:id="rId10"/>
    <p:sldId id="329" r:id="rId11"/>
    <p:sldId id="33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度样式 4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7B4F4-6B03-4F9C-AC1F-A473F6B711C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63ED-6985-43AC-A5CF-07906D62F17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37480"/>
          </a:xfrm>
        </p:spPr>
        <p:txBody>
          <a:bodyPr>
            <a:normAutofit fontScale="90000" lnSpcReduction="20000"/>
          </a:bodyPr>
          <a:lstStyle/>
          <a:p>
            <a:endPara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proyeksi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permintaan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asumsi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ttt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lsg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dibanding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pesaing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persaingan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tersedia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1" indent="0">
              <a:buFont typeface="+mj-lt"/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Perushaan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persediaan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pemakaian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pembelian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aliran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81000" y="457200"/>
          <a:ext cx="8229600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0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xy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-7.470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81000" y="3200400"/>
            <a:ext cx="8305800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y/n ►38.190 / 5 = 7.638 ,  b= 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aseline="300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► 3.780 /  10 = 378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Persamaan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trend ►y = a +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bx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► y = 7.638 + 378 (x) 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Nilai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trend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setiap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tahun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adalah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: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2006 ► y = 7.638 + 378 (-2) = 6.882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2007► y = 7.638 + 378 (-1) = 7.260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2008► y = 7.638 + 378 (0) = 7.638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2009 ► y = 7.638 + 378 (1) = 8.016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2010 ► y = 7.638 + 378 (2) = 8.394</a:t>
            </a:r>
          </a:p>
          <a:p>
            <a:pPr>
              <a:buNone/>
            </a:pP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Tahun</a:t>
            </a:r>
            <a:r>
              <a:rPr lang="en-US" sz="2400" dirty="0">
                <a:latin typeface="Times New Roman" panose="02020603050405020304"/>
                <a:cs typeface="Times New Roman" panose="02020603050405020304"/>
              </a:rPr>
              <a:t> 2011 ► y = 7.638 + 378 (3) = </a:t>
            </a:r>
            <a:r>
              <a:rPr lang="en-US" sz="2400" dirty="0" err="1">
                <a:latin typeface="Times New Roman" panose="02020603050405020304"/>
                <a:cs typeface="Times New Roman" panose="02020603050405020304"/>
              </a:rPr>
              <a:t>dst</a:t>
            </a:r>
            <a:endParaRPr lang="en-US" sz="24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tzhun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dikumpulkan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paling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lambat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minggu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diumumkan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483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ahli, sales, dan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				</a:t>
            </a:r>
          </a:p>
          <a:p>
            <a:pPr marL="0" indent="0">
              <a:buFont typeface="+mj-lt"/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883920" indent="-457200">
              <a:buFont typeface="+mj-lt"/>
              <a:buAutoNum type="alphaL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trend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setengah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(semi average). Trend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moment, least square)</a:t>
            </a:r>
          </a:p>
          <a:p>
            <a:pPr marL="883920" indent="-457200">
              <a:buFont typeface="+mj-lt"/>
              <a:buAutoNum type="alphaL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korelasi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regresi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514350" indent="-51435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line,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830763"/>
          </a:xfrm>
        </p:spPr>
        <p:txBody>
          <a:bodyPr>
            <a:normAutofit fontScale="25000" lnSpcReduction="20000"/>
          </a:bodyPr>
          <a:lstStyle/>
          <a:p>
            <a:endParaRPr lang="en-US" sz="24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berupa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diantara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</a:p>
          <a:p>
            <a:pPr>
              <a:buNone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kelemahan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terlalu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subyektif,kurang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ilmiah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jarang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</a:t>
            </a:r>
          </a:p>
          <a:p>
            <a:pPr>
              <a:buNone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X 		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bebas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/>
              <a:t>					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</a:p>
          <a:p>
            <a:pPr>
              <a:buNone/>
            </a:pPr>
            <a:r>
              <a:rPr lang="en-US" sz="2400" dirty="0"/>
              <a:t>							    </a:t>
            </a:r>
          </a:p>
          <a:p>
            <a:pPr>
              <a:buNone/>
            </a:pPr>
            <a:r>
              <a:rPr lang="en-US" sz="2400" dirty="0"/>
              <a:t>						                            </a:t>
            </a:r>
            <a:r>
              <a:rPr lang="en-US" sz="93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                                                                         		      	                			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</a:t>
            </a:r>
            <a:r>
              <a:rPr lang="en-US" sz="46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/>
          </a:p>
          <a:p>
            <a:pPr>
              <a:buNone/>
            </a:pPr>
            <a:r>
              <a:rPr lang="en-US" dirty="0"/>
              <a:t>					                     	   										</a:t>
            </a:r>
          </a:p>
          <a:p>
            <a:pPr>
              <a:buNone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  <a:r>
              <a:rPr lang="en-US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3886200"/>
          <a:ext cx="25908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4343400" y="5461318"/>
            <a:ext cx="2438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359049" y="4019233"/>
            <a:ext cx="1143000" cy="845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181600" y="4722337"/>
            <a:ext cx="19050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 flipV="1">
            <a:off x="4343400" y="4171633"/>
            <a:ext cx="17145" cy="12896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451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setengah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(semi average)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trend : y 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a+bx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dimana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 a =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b =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2 - rata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/ n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n 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x 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jml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</a:p>
          <a:p>
            <a:pPr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score x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metode semi average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1 ,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ganjil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(0, 1, 2,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tdk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( -3,-1, 1,3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▼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5287963"/>
          </a:xfrm>
        </p:spPr>
        <p:txBody>
          <a:bodyPr/>
          <a:lstStyle/>
          <a:p>
            <a:r>
              <a:rPr lang="en-US" sz="2400" dirty="0" err="1"/>
              <a:t>Contoh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400" dirty="0"/>
              <a:t>Pertanyaan </a:t>
            </a:r>
          </a:p>
          <a:p>
            <a:r>
              <a:rPr lang="en-US" sz="2400" dirty="0" err="1"/>
              <a:t>Berapakah</a:t>
            </a:r>
            <a:r>
              <a:rPr lang="en-US" sz="2400" dirty="0"/>
              <a:t> </a:t>
            </a:r>
            <a:r>
              <a:rPr lang="en-US" sz="2400" dirty="0" err="1"/>
              <a:t>anggaran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2011, 2012, 2013 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263" y="1295400"/>
            <a:ext cx="7949873" cy="331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826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91883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a + b (x) ►a = 6.500, 	b = 6.980-6.500/3 = 160</a:t>
            </a: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6.500 +160 (x) </a:t>
            </a:r>
          </a:p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 = 6.500 +160 (5) = 7.300</a:t>
            </a:r>
          </a:p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2012 = 6.500 + 160 (6) =  7.460</a:t>
            </a:r>
          </a:p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2013 = 6.500 + 160 (7) =  7.620	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659829"/>
              </p:ext>
            </p:extLst>
          </p:nvPr>
        </p:nvGraphicFramePr>
        <p:xfrm>
          <a:off x="685800" y="457200"/>
          <a:ext cx="7924800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1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69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unit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Rata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rata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Trend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matematis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pemberian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score 0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pertama :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a +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		</a:t>
            </a:r>
          </a:p>
          <a:p>
            <a:pPr>
              <a:buNone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</a:t>
            </a:r>
          </a:p>
          <a:p>
            <a:pPr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xi.yi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 + b</a:t>
            </a:r>
            <a:r>
              <a:rPr lang="el-G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(xi)</a:t>
            </a:r>
            <a:r>
              <a:rPr lang="en-US" sz="9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96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data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X</a:t>
            </a: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3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.</a:t>
            </a: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Hitunglah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2011.2012, 2013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2819400"/>
          <a:ext cx="41148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409.050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474.750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 err="1"/>
              <a:t>Jawab</a:t>
            </a:r>
            <a:r>
              <a:rPr lang="en-US" sz="8000" dirty="0"/>
              <a:t> :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pPr>
              <a:buNone/>
            </a:pPr>
            <a:endParaRPr lang="en-US" sz="8000" dirty="0"/>
          </a:p>
          <a:p>
            <a:pPr>
              <a:buNone/>
            </a:pPr>
            <a:endParaRPr lang="en-US" sz="8000" dirty="0"/>
          </a:p>
          <a:p>
            <a:pPr>
              <a:buNone/>
            </a:pPr>
            <a:r>
              <a:rPr lang="en-US" sz="8000" dirty="0">
                <a:latin typeface="Times New Roman" panose="02020603050405020304"/>
                <a:cs typeface="Times New Roman" panose="02020603050405020304"/>
              </a:rPr>
              <a:t>	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a +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 ►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xi.yi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 + b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(xi)</a:t>
            </a:r>
            <a:r>
              <a:rPr lang="en-US" sz="8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a +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► 2.440.800  = 5a + b(10) x 2 ► 4.881.600 = 10a + 20b 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5.494.050 = 10a + 30b  x 1 ► </a:t>
            </a:r>
            <a:r>
              <a:rPr lang="en-US" sz="8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5.494.050 = 10a + 30b  x 1 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                   -612. 450 = -10b , b = 61.245 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4.881.600 = 10a + 20b ► 4.881.600 = 10a + 61.245(20)</a:t>
            </a: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4.881.600 – 1.22.900 = 10a ►a= 365.670 </a:t>
            </a:r>
          </a:p>
          <a:p>
            <a:pPr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y’ = 365.670 + 61.245(x) ►2011 : 	365.670 + 61.245 (5) = 671.895				  2012 : 365.670 + 61.245 (6) =  733.140			                2013 : 365.670 + 61,245 (7) = 794.385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533400"/>
          <a:ext cx="6096000" cy="277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xy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0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409.050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474.750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949.500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1.687.500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2.440.800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5.494.050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least square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data, a=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y/n,  b= 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score x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…-5,-3,-1, 1,3,5 …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ganjil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score x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-2,-1,0,1,2 …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Y 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mendatang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</a:t>
            </a:r>
          </a:p>
          <a:p>
            <a:pPr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PT Y 2006-2010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= </a:t>
            </a:r>
            <a:r>
              <a:rPr lang="en-US" sz="28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a+bx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25" dirty="0">
                <a:latin typeface="Times New Roman" panose="02020603050405020304"/>
                <a:cs typeface="Times New Roman" panose="02020603050405020304"/>
              </a:rPr>
              <a:t>►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a=</a:t>
            </a:r>
            <a:r>
              <a:rPr lang="el-GR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y/n </a:t>
            </a:r>
            <a:r>
              <a:rPr lang="en-US" sz="2825" dirty="0">
                <a:latin typeface="Times New Roman" panose="02020603050405020304"/>
                <a:cs typeface="Times New Roman" panose="02020603050405020304"/>
              </a:rPr>
              <a:t>►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b=  </a:t>
            </a:r>
            <a:r>
              <a:rPr lang="el-GR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2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l-GR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8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25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2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2743200"/>
          <a:ext cx="41148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Tahun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1060</Words>
  <Application>Microsoft Office PowerPoint</Application>
  <PresentationFormat>On-screen Show (4:3)</PresentationFormat>
  <Paragraphs>298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Ramalan Penjualan</vt:lpstr>
      <vt:lpstr>Teknik Ramalan Penjualan</vt:lpstr>
      <vt:lpstr>Analisis trend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Tugas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Lestari Ambarini</cp:lastModifiedBy>
  <cp:revision>221</cp:revision>
  <dcterms:created xsi:type="dcterms:W3CDTF">2018-09-10T15:50:00Z</dcterms:created>
  <dcterms:modified xsi:type="dcterms:W3CDTF">2025-10-06T04:20:07Z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16FC502AA5BC4A21B4E6EFAEE913EA44</vt:lpwstr>
  </property>
  <property fmtid="{D5CDD505-2E9C-101B-9397-08002B2CF9AE}" pid="3" name="KSOProductBuildVer">
    <vt:lpwstr>1033-11.2.0.11380</vt:lpwstr>
  </property>
</Properties>
</file>